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sldIdLst>
    <p:sldId id="314" r:id="rId5"/>
    <p:sldId id="545" r:id="rId6"/>
    <p:sldId id="317" r:id="rId7"/>
    <p:sldId id="319" r:id="rId8"/>
    <p:sldId id="410" r:id="rId9"/>
    <p:sldId id="549" r:id="rId10"/>
    <p:sldId id="428" r:id="rId11"/>
    <p:sldId id="316" r:id="rId12"/>
    <p:sldId id="437" r:id="rId13"/>
    <p:sldId id="420" r:id="rId14"/>
    <p:sldId id="320" r:id="rId15"/>
    <p:sldId id="348" r:id="rId16"/>
    <p:sldId id="421" r:id="rId17"/>
    <p:sldId id="498" r:id="rId18"/>
    <p:sldId id="500" r:id="rId19"/>
    <p:sldId id="417" r:id="rId20"/>
    <p:sldId id="503" r:id="rId21"/>
    <p:sldId id="422" r:id="rId22"/>
    <p:sldId id="423" r:id="rId23"/>
    <p:sldId id="519" r:id="rId24"/>
    <p:sldId id="521" r:id="rId25"/>
    <p:sldId id="520" r:id="rId26"/>
    <p:sldId id="518" r:id="rId27"/>
    <p:sldId id="345" r:id="rId28"/>
    <p:sldId id="341" r:id="rId29"/>
    <p:sldId id="543" r:id="rId30"/>
    <p:sldId id="409" r:id="rId31"/>
    <p:sldId id="544" r:id="rId32"/>
    <p:sldId id="399" r:id="rId33"/>
    <p:sldId id="400" r:id="rId34"/>
    <p:sldId id="401" r:id="rId35"/>
    <p:sldId id="506" r:id="rId36"/>
    <p:sldId id="517" r:id="rId37"/>
    <p:sldId id="464" r:id="rId38"/>
    <p:sldId id="528" r:id="rId39"/>
    <p:sldId id="471" r:id="rId40"/>
    <p:sldId id="509" r:id="rId41"/>
    <p:sldId id="510" r:id="rId42"/>
    <p:sldId id="474" r:id="rId43"/>
    <p:sldId id="532" r:id="rId44"/>
    <p:sldId id="533" r:id="rId45"/>
    <p:sldId id="476" r:id="rId46"/>
    <p:sldId id="487" r:id="rId47"/>
    <p:sldId id="541" r:id="rId48"/>
    <p:sldId id="536" r:id="rId49"/>
    <p:sldId id="550" r:id="rId50"/>
    <p:sldId id="547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317"/>
            <p14:sldId id="319"/>
            <p14:sldId id="410"/>
            <p14:sldId id="549"/>
          </p14:sldIdLst>
        </p14:section>
        <p14:section name="Solution" id="{3814ADEA-866D-4944-BA8A-AF26FCB04961}">
          <p14:sldIdLst>
            <p14:sldId id="428"/>
            <p14:sldId id="316"/>
            <p14:sldId id="437"/>
            <p14:sldId id="420"/>
            <p14:sldId id="320"/>
            <p14:sldId id="348"/>
          </p14:sldIdLst>
        </p14:section>
        <p14:section name="Data" id="{5C431F36-3D7F-4BFB-A2C6-90614511EFFF}">
          <p14:sldIdLst>
            <p14:sldId id="421"/>
            <p14:sldId id="498"/>
            <p14:sldId id="500"/>
            <p14:sldId id="417"/>
            <p14:sldId id="503"/>
            <p14:sldId id="422"/>
            <p14:sldId id="423"/>
            <p14:sldId id="519"/>
            <p14:sldId id="521"/>
            <p14:sldId id="520"/>
            <p14:sldId id="518"/>
            <p14:sldId id="345"/>
            <p14:sldId id="341"/>
            <p14:sldId id="543"/>
            <p14:sldId id="409"/>
            <p14:sldId id="544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506"/>
            <p14:sldId id="517"/>
            <p14:sldId id="464"/>
            <p14:sldId id="528"/>
            <p14:sldId id="471"/>
            <p14:sldId id="509"/>
            <p14:sldId id="510"/>
            <p14:sldId id="474"/>
            <p14:sldId id="532"/>
            <p14:sldId id="533"/>
            <p14:sldId id="476"/>
            <p14:sldId id="487"/>
            <p14:sldId id="541"/>
            <p14:sldId id="536"/>
          </p14:sldIdLst>
        </p14:section>
        <p14:section name="Plan" id="{56AF185C-D41C-4D60-84C7-E325B90F5196}">
          <p14:sldIdLst>
            <p14:sldId id="550"/>
            <p14:sldId id="5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221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715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DBE 1602 11.5</a:t>
            </a:r>
          </a:p>
          <a:p>
            <a:r>
              <a:rPr lang="en-US" altLang="zh-TW" dirty="0" smtClean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773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80.emf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78.wmf"/><Relationship Id="rId4" Type="http://schemas.openxmlformats.org/officeDocument/2006/relationships/image" Target="../media/image81.emf"/><Relationship Id="rId9" Type="http://schemas.openxmlformats.org/officeDocument/2006/relationships/oleObject" Target="../embeddings/oleObject1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2.w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6.wmf"/><Relationship Id="rId4" Type="http://schemas.openxmlformats.org/officeDocument/2006/relationships/image" Target="../media/image18.png"/><Relationship Id="rId9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.w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9.png"/><Relationship Id="rId9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513940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Multi-Cut-Off </a:t>
            </a:r>
            <a:r>
              <a:rPr lang="en-US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Rebar</a:t>
            </a:r>
          </a:p>
          <a:p>
            <a:pPr algn="ctr">
              <a:lnSpc>
                <a:spcPct val="120000"/>
              </a:lnSpc>
            </a:pPr>
            <a:r>
              <a:rPr lang="en-US" sz="3600" spc="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Construction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1761" y="3429000"/>
            <a:ext cx="4566904" cy="34251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954" y="52"/>
            <a:ext cx="4568400" cy="3426301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8336642" y="232975"/>
            <a:ext cx="18812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930555" y="2526896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6179393" y="2537536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336642" y="3659276"/>
            <a:ext cx="18812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6" y="4645636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534273"/>
            <a:ext cx="170816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梁撓曲鋼筋配置示意圖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20097" y="1362131"/>
            <a:ext cx="154946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0097" y="1751033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79166" y="2492789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46107" y="4637513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907032" y="174950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6907032" y="859101"/>
            <a:ext cx="127534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6907032" y="1341342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143285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0150" y="0"/>
            <a:ext cx="2211485" cy="3429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305" y="3429000"/>
            <a:ext cx="3775278" cy="3429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4710223" y="3040912"/>
            <a:ext cx="11802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25415" y="1714500"/>
            <a:ext cx="137473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949191" y="5875119"/>
            <a:ext cx="1631216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882294" y="681620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882294" y="113825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097670" y="1143285"/>
            <a:ext cx="127534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094929" y="681620"/>
            <a:ext cx="151567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4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720852" y="2685359"/>
            <a:ext cx="45720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188535" y="4979089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42671" y="1684597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84860" y="1270091"/>
            <a:ext cx="160717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208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178052" y="2216974"/>
            <a:ext cx="0" cy="9300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80191" y="1741038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3340" y="3868526"/>
            <a:ext cx="4519827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2347" y="2216974"/>
            <a:ext cx="605492" cy="15558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227" y="1304331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74227" y="1765996"/>
            <a:ext cx="160717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031273" y="3038026"/>
            <a:ext cx="13425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 As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157582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5185" y="1537573"/>
            <a:ext cx="5968529" cy="3488274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11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79" y="3450133"/>
            <a:ext cx="4227882" cy="14395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27" y="5130298"/>
            <a:ext cx="10087745" cy="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整體優化結果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CB793AD-9480-4876-989D-3BB3E01B9EE4}"/>
              </a:ext>
            </a:extLst>
          </p:cNvPr>
          <p:cNvCxnSpPr/>
          <p:nvPr/>
        </p:nvCxnSpPr>
        <p:spPr>
          <a:xfrm>
            <a:off x="5884433" y="556529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/>
              <a:t>Flexural </a:t>
            </a:r>
            <a:r>
              <a:rPr lang="fr-FR" altLang="zh-TW" smtClean="0"/>
              <a:t>Reinforcement Multi-Cut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Nonlinear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94.8%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整體優化結果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58E44A-CFB8-4DF4-B850-439223355DE0}"/>
              </a:ext>
            </a:extLst>
          </p:cNvPr>
          <p:cNvCxnSpPr/>
          <p:nvPr/>
        </p:nvCxnSpPr>
        <p:spPr>
          <a:xfrm flipV="1">
            <a:off x="5070437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00748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29930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29930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0320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86.0%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上層筋優化結果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84574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104.4%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315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1717"/>
            <a:ext cx="8409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1717"/>
            <a:ext cx="74635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4561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0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/>
              <a:t>下層筋優化結果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89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6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77669" y="1709140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22400" y="1731756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754379" y="4393790"/>
            <a:ext cx="265232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Smaller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7019" y="4393789"/>
            <a:ext cx="2544927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Bigger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Cut-Off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案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3540642" y="4391247"/>
            <a:ext cx="4476307" cy="124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8857"/>
            <a:ext cx="60960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18857"/>
            <a:ext cx="6096000" cy="2695575"/>
          </a:xfrm>
          <a:prstGeom prst="rect">
            <a:avLst/>
          </a:prstGeom>
        </p:spPr>
      </p:pic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3476847" y="5103628"/>
            <a:ext cx="6166883" cy="148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476847" y="5103628"/>
            <a:ext cx="7948391" cy="584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348268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186929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 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17003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07204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137711" y="1711911"/>
            <a:ext cx="696666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112131" y="3265558"/>
            <a:ext cx="1336263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Length(m)</a:t>
            </a:r>
            <a:endParaRPr lang="zh-TW" alt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92894" y="183168"/>
            <a:ext cx="1374735" cy="428066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梁用鋼量圖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2071597" y="299135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99135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072730" y="4486208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486208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866136" y="1750920"/>
            <a:ext cx="2770950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659127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920711"/>
            <a:ext cx="22739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 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787548"/>
            <a:ext cx="2072042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750920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750920"/>
            <a:ext cx="5188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679944" y="1750920"/>
            <a:ext cx="3252217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4098" y="2778369"/>
                <a:ext cx="6906571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2778369"/>
                <a:ext cx="6906571" cy="1029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364098" y="4073769"/>
                <a:ext cx="6736652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4073769"/>
                <a:ext cx="6736652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2364098" y="1637079"/>
                <a:ext cx="6918754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                        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1637079"/>
                <a:ext cx="6918754" cy="1029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64098" y="5259222"/>
                <a:ext cx="6674135" cy="102944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98" y="5259222"/>
                <a:ext cx="6674135" cy="1029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3259496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818864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98156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81348" y="171185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65247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96782" y="213630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30326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93408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78871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12338" y="170740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21324" y="21266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104888" y="213630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62" y="3201900"/>
            <a:ext cx="6096000" cy="3438319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816946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93217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302536" y="550560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7894431" y="1063256"/>
            <a:ext cx="0" cy="4997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52" y="1526063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460" y="3881040"/>
            <a:ext cx="5400040" cy="229362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1776213" y="4774028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459405" y="4774028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443304" y="5198479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74839" y="5198479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408383" y="4996265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073844" y="4996265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556928" y="4769584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890395" y="4769584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2299381" y="5188815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082945" y="5198479"/>
            <a:ext cx="192550" cy="192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816946"/>
            <a:ext cx="5400040" cy="2293620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>
            <a:off x="5409785" y="193217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075246" y="193217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210113" y="1278939"/>
            <a:ext cx="38965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Incremental Dynamic 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Analysis</a:t>
            </a: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010" y="3440133"/>
            <a:ext cx="895238" cy="19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18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037874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347733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20912"/>
              </p:ext>
            </p:extLst>
          </p:nvPr>
        </p:nvGraphicFramePr>
        <p:xfrm>
          <a:off x="4221671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tion" r:id="rId6" imgW="1612800" imgH="787320" progId="Equation.DSMT4">
                  <p:embed/>
                </p:oleObj>
              </mc:Choice>
              <mc:Fallback>
                <p:oleObj name="Equation" r:id="rId6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21671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14" name="矩形 13"/>
          <p:cNvSpPr/>
          <p:nvPr/>
        </p:nvSpPr>
        <p:spPr>
          <a:xfrm>
            <a:off x="7549118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5604735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5483472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5314106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5174428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Inverted Triangle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D331BB-AE46-49D1-B0D8-0266D14A48B2}"/>
              </a:ext>
            </a:extLst>
          </p:cNvPr>
          <p:cNvSpPr txBox="1"/>
          <p:nvPr/>
        </p:nvSpPr>
        <p:spPr>
          <a:xfrm>
            <a:off x="4871946" y="1011265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DBEEC7-D29A-46B4-A81E-1296E287A0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03" y="2138632"/>
            <a:ext cx="5470500" cy="410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A08FE6-A02F-4638-8727-4A97E383C8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689" y="2138632"/>
            <a:ext cx="5470500" cy="4102000"/>
          </a:xfrm>
          <a:prstGeom prst="rect">
            <a:avLst/>
          </a:prstGeom>
        </p:spPr>
      </p:pic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072678"/>
              </p:ext>
            </p:extLst>
          </p:nvPr>
        </p:nvGraphicFramePr>
        <p:xfrm>
          <a:off x="8312448" y="36392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12448" y="36392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7" name="Equation" r:id="rId7" imgW="888840" imgH="241200" progId="Equation.DSMT4">
                  <p:embed/>
                </p:oleObj>
              </mc:Choice>
              <mc:Fallback>
                <p:oleObj name="Equation" r:id="rId7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602856"/>
              </p:ext>
            </p:extLst>
          </p:nvPr>
        </p:nvGraphicFramePr>
        <p:xfrm>
          <a:off x="2545969" y="388058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8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5969" y="388058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618890"/>
              </p:ext>
            </p:extLst>
          </p:nvPr>
        </p:nvGraphicFramePr>
        <p:xfrm>
          <a:off x="2191544" y="279159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9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1544" y="279159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Gravity Load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Forth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</a:t>
            </a:r>
            <a:r>
              <a:rPr lang="en-US" altLang="zh-TW" dirty="0" smtClean="0"/>
              <a:t>Gravity </a:t>
            </a:r>
            <a:r>
              <a:rPr lang="en-US" altLang="zh-TW" dirty="0"/>
              <a:t>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22167"/>
            <a:ext cx="6774873" cy="21294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25" y="1995986"/>
            <a:ext cx="2127851" cy="21798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2506808"/>
            <a:ext cx="6096000" cy="325747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8420986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689632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61218" y="2719697"/>
            <a:ext cx="1577996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Remove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Previous Case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1311128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368893" y="2509758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6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3002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2527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50074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1513"/>
              </p:ext>
            </p:extLst>
          </p:nvPr>
        </p:nvGraphicFramePr>
        <p:xfrm>
          <a:off x="1948832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832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82413"/>
              </p:ext>
            </p:extLst>
          </p:nvPr>
        </p:nvGraphicFramePr>
        <p:xfrm>
          <a:off x="2322131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131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06501"/>
              </p:ext>
            </p:extLst>
          </p:nvPr>
        </p:nvGraphicFramePr>
        <p:xfrm>
          <a:off x="1749993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9993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638496" y="2156406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638496" y="1650261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4820"/>
              </p:ext>
            </p:extLst>
          </p:nvPr>
        </p:nvGraphicFramePr>
        <p:xfrm>
          <a:off x="4097228" y="547512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" name="Equation" r:id="rId5" imgW="203040" imgH="609480" progId="Equation.DSMT4">
                  <p:embed/>
                </p:oleObj>
              </mc:Choice>
              <mc:Fallback>
                <p:oleObj name="Equation" r:id="rId5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7228" y="547512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2854"/>
              </p:ext>
            </p:extLst>
          </p:nvPr>
        </p:nvGraphicFramePr>
        <p:xfrm>
          <a:off x="3740514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0514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126720"/>
              </p:ext>
            </p:extLst>
          </p:nvPr>
        </p:nvGraphicFramePr>
        <p:xfrm>
          <a:off x="4321428" y="547512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1428" y="547512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28F2ECA-A911-4638-9745-29AA10068D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66582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3653C1-D3F6-4F8E-84AF-78D29BED3F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66582"/>
            <a:ext cx="6095238" cy="457142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50504F2-541E-4363-8138-1F34B8C848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66159"/>
            <a:ext cx="6095238" cy="45714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AA93F1-08E6-4F85-980C-E3977AD50D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666268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493921" y="1569763"/>
            <a:ext cx="129939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6135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67289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5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 smtClean="0"/>
              <a:t>Condition</a:t>
            </a:r>
            <a:endParaRPr lang="fr-FR" altLang="zh-TW" dirty="0"/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 smtClean="0"/>
              <a:t>Long Span</a:t>
            </a:r>
          </a:p>
          <a:p>
            <a:r>
              <a:rPr lang="fr-FR" altLang="zh-TW" dirty="0" smtClean="0"/>
              <a:t>Low Seismic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 smtClean="0">
                <a:solidFill>
                  <a:schemeClr val="accent1"/>
                </a:solidFill>
              </a:rPr>
              <a:t>Construction</a:t>
            </a:r>
            <a:endParaRPr lang="fr-FR" altLang="zh-TW" sz="2800" dirty="0">
              <a:solidFill>
                <a:schemeClr val="accent1"/>
              </a:solidFill>
            </a:endParaRP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  <a:endParaRPr lang="fr-FR" altLang="zh-TW" dirty="0"/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圖片版面配置區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5" name="2018-1209 RC CLOUD 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23" r="2216"/>
          <a:stretch/>
        </p:blipFill>
        <p:spPr>
          <a:xfrm>
            <a:off x="1095153" y="1030572"/>
            <a:ext cx="9952075" cy="58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568" y="1731618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66254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78954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334754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98169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3851711" y="1666889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7123" y="1234116"/>
            <a:ext cx="133466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350"/>
              </p:ext>
            </p:extLst>
          </p:nvPr>
        </p:nvGraphicFramePr>
        <p:xfrm>
          <a:off x="8563659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3659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9366"/>
              </p:ext>
            </p:extLst>
          </p:nvPr>
        </p:nvGraphicFramePr>
        <p:xfrm>
          <a:off x="7521212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1212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142604"/>
              </p:ext>
            </p:extLst>
          </p:nvPr>
        </p:nvGraphicFramePr>
        <p:xfrm>
          <a:off x="720888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0888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920946"/>
              </p:ext>
            </p:extLst>
          </p:nvPr>
        </p:nvGraphicFramePr>
        <p:xfrm>
          <a:off x="5380540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0540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63920"/>
              </p:ext>
            </p:extLst>
          </p:nvPr>
        </p:nvGraphicFramePr>
        <p:xfrm>
          <a:off x="6802643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2643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4003" y="2397559"/>
            <a:ext cx="5747997" cy="207462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9" y="114915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30024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25268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500742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754549"/>
              </p:ext>
            </p:extLst>
          </p:nvPr>
        </p:nvGraphicFramePr>
        <p:xfrm>
          <a:off x="1948832" y="547512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4" name="Equation" r:id="rId6" imgW="203040" imgH="609480" progId="Equation.DSMT4">
                  <p:embed/>
                </p:oleObj>
              </mc:Choice>
              <mc:Fallback>
                <p:oleObj name="Equation" r:id="rId6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8832" y="547512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924185"/>
              </p:ext>
            </p:extLst>
          </p:nvPr>
        </p:nvGraphicFramePr>
        <p:xfrm>
          <a:off x="2322131" y="5475123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5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31" y="5475123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791489"/>
              </p:ext>
            </p:extLst>
          </p:nvPr>
        </p:nvGraphicFramePr>
        <p:xfrm>
          <a:off x="1749993" y="5475123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6" name="Equation" r:id="rId10" imgW="190440" imgH="609480" progId="Equation.DSMT4">
                  <p:embed/>
                </p:oleObj>
              </mc:Choice>
              <mc:Fallback>
                <p:oleObj name="Equation" r:id="rId10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49993" y="5475123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839788" y="713780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839788" y="1133253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641218"/>
              </p:ext>
            </p:extLst>
          </p:nvPr>
        </p:nvGraphicFramePr>
        <p:xfrm>
          <a:off x="4097228" y="547512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7" name="Equation" r:id="rId6" imgW="203040" imgH="609480" progId="Equation.DSMT4">
                  <p:embed/>
                </p:oleObj>
              </mc:Choice>
              <mc:Fallback>
                <p:oleObj name="Equation" r:id="rId6" imgW="203040" imgH="60948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97228" y="547512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176784"/>
              </p:ext>
            </p:extLst>
          </p:nvPr>
        </p:nvGraphicFramePr>
        <p:xfrm>
          <a:off x="3740514" y="5475123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8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40514" y="5475123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719960"/>
              </p:ext>
            </p:extLst>
          </p:nvPr>
        </p:nvGraphicFramePr>
        <p:xfrm>
          <a:off x="4321428" y="5475123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9" name="Equation" r:id="rId10" imgW="190440" imgH="609480" progId="Equation.DSMT4">
                  <p:embed/>
                </p:oleObj>
              </mc:Choice>
              <mc:Fallback>
                <p:oleObj name="Equation" r:id="rId10" imgW="190440" imgH="609480" progId="Equation.DSMT4">
                  <p:embed/>
                  <p:pic>
                    <p:nvPicPr>
                      <p:cNvPr id="22" name="物件 21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21428" y="5475123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線單箭頭接點 3"/>
          <p:cNvCxnSpPr/>
          <p:nvPr/>
        </p:nvCxnSpPr>
        <p:spPr>
          <a:xfrm>
            <a:off x="5656521" y="3434872"/>
            <a:ext cx="63795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8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1" name="Equation" r:id="rId5" imgW="2997000" imgH="863280" progId="Equation.DSMT4">
                  <p:embed/>
                </p:oleObj>
              </mc:Choice>
              <mc:Fallback>
                <p:oleObj name="Equation" r:id="rId5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2" name="Equation" r:id="rId7" imgW="2654280" imgH="1015920" progId="Equation.DSMT4">
                  <p:embed/>
                </p:oleObj>
              </mc:Choice>
              <mc:Fallback>
                <p:oleObj name="Equation" r:id="rId7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007444" y="4734072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</a:rPr>
              <a:t>-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</a:t>
            </a: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</a:t>
            </a:r>
            <a:r>
              <a:rPr lang="en-US" altLang="zh-TW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11626</TotalTime>
  <Words>784</Words>
  <Application>Microsoft Office PowerPoint</Application>
  <PresentationFormat>寬螢幕</PresentationFormat>
  <Paragraphs>384</Paragraphs>
  <Slides>47</Slides>
  <Notes>25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7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632</cp:revision>
  <dcterms:created xsi:type="dcterms:W3CDTF">2015-10-12T10:51:44Z</dcterms:created>
  <dcterms:modified xsi:type="dcterms:W3CDTF">2019-05-21T11:32:53Z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